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1" r:id="rId4"/>
  </p:sldMasterIdLst>
  <p:notesMasterIdLst>
    <p:notesMasterId r:id="rId14"/>
  </p:notesMasterIdLst>
  <p:handoutMasterIdLst>
    <p:handoutMasterId r:id="rId15"/>
  </p:handoutMasterIdLst>
  <p:sldIdLst>
    <p:sldId id="303" r:id="rId5"/>
    <p:sldId id="310" r:id="rId6"/>
    <p:sldId id="347" r:id="rId7"/>
    <p:sldId id="357" r:id="rId8"/>
    <p:sldId id="352" r:id="rId9"/>
    <p:sldId id="361" r:id="rId10"/>
    <p:sldId id="350" r:id="rId11"/>
    <p:sldId id="342" r:id="rId12"/>
    <p:sldId id="311" r:id="rId13"/>
  </p:sldIdLst>
  <p:sldSz cx="12192000" cy="6858000"/>
  <p:notesSz cx="6858000" cy="9144000"/>
  <p:defaultTextStyle>
    <a:defPPr>
      <a:defRPr lang="en-GB"/>
    </a:defPPr>
    <a:lvl1pPr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1pPr>
    <a:lvl2pPr marL="4572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2pPr>
    <a:lvl3pPr marL="9144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3pPr>
    <a:lvl4pPr marL="13716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4pPr>
    <a:lvl5pPr marL="18288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A60A45"/>
    <a:srgbClr val="009390"/>
    <a:srgbClr val="65BDE1"/>
    <a:srgbClr val="B2BB1A"/>
    <a:srgbClr val="E38F27"/>
    <a:srgbClr val="AA1D06"/>
    <a:srgbClr val="A50021"/>
    <a:srgbClr val="C7A0C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94629" autoAdjust="0"/>
  </p:normalViewPr>
  <p:slideViewPr>
    <p:cSldViewPr>
      <p:cViewPr varScale="1">
        <p:scale>
          <a:sx n="51" d="100"/>
          <a:sy n="51" d="100"/>
        </p:scale>
        <p:origin x="-758" y="-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78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96000"/>
              </a:lnSpc>
              <a:buClr>
                <a:srgbClr val="000000"/>
              </a:buClr>
              <a:buSzPct val="100000"/>
              <a:buFont typeface="Times New Roman" pitchFamily="16" charset="0"/>
              <a:buNone/>
              <a:defRPr sz="1200">
                <a:solidFill>
                  <a:srgbClr val="000000"/>
                </a:solidFill>
                <a:latin typeface="Times New Roman" pitchFamily="16" charset="0"/>
                <a:cs typeface="+mn-cs"/>
              </a:defRPr>
            </a:lvl1pPr>
          </a:lstStyle>
          <a:p>
            <a:pPr>
              <a:defRPr/>
            </a:pPr>
            <a:endParaRPr lang="en-US" dirty="0"/>
          </a:p>
        </p:txBody>
      </p:sp>
      <p:sp>
        <p:nvSpPr>
          <p:cNvPr id="88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96000"/>
              </a:lnSpc>
              <a:buClr>
                <a:srgbClr val="000000"/>
              </a:buClr>
              <a:buSzPct val="100000"/>
              <a:buFont typeface="Times New Roman" panose="02020603050405020304" pitchFamily="18" charset="0"/>
              <a:buNone/>
              <a:defRPr sz="1200">
                <a:solidFill>
                  <a:srgbClr val="000000"/>
                </a:solidFill>
              </a:defRPr>
            </a:lvl1pPr>
          </a:lstStyle>
          <a:p>
            <a:fld id="{B9083038-6366-4CBC-AF43-5096445A50B1}" type="slidenum">
              <a:rPr lang="en-US" altLang="en-US"/>
              <a:pPr/>
              <a:t>‹#›</a:t>
            </a:fld>
            <a:endParaRPr lang="en-US" altLang="en-US" dirty="0"/>
          </a:p>
        </p:txBody>
      </p:sp>
    </p:spTree>
    <p:extLst>
      <p:ext uri="{BB962C8B-B14F-4D97-AF65-F5344CB8AC3E}">
        <p14:creationId xmlns:p14="http://schemas.microsoft.com/office/powerpoint/2010/main" xmlns="" val="2604868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xmlns="" w="9360">
                <a:solidFill>
                  <a:srgbClr val="000000"/>
                </a:solidFill>
                <a:miter lim="800000"/>
                <a:headEnd/>
                <a:tailEnd/>
              </a14:hiddenLine>
            </a:ext>
          </a:extLst>
        </p:spPr>
        <p:txBody>
          <a:bodyPr wrap="none" anchor="ctr"/>
          <a:lstStyle>
            <a:lvl1pPr eaLnBrk="0" hangingPunct="0">
              <a:defRPr sz="2800">
                <a:solidFill>
                  <a:schemeClr val="bg1"/>
                </a:solidFill>
                <a:latin typeface="Times New Roman" pitchFamily="18" charset="0"/>
                <a:cs typeface="Arial" charset="0"/>
              </a:defRPr>
            </a:lvl1pPr>
            <a:lvl2pPr marL="742950" indent="-285750" eaLnBrk="0" hangingPunct="0">
              <a:defRPr sz="2800">
                <a:solidFill>
                  <a:schemeClr val="bg1"/>
                </a:solidFill>
                <a:latin typeface="Times New Roman" pitchFamily="18" charset="0"/>
                <a:cs typeface="Arial" charset="0"/>
              </a:defRPr>
            </a:lvl2pPr>
            <a:lvl3pPr marL="1143000" indent="-228600" eaLnBrk="0" hangingPunct="0">
              <a:defRPr sz="2800">
                <a:solidFill>
                  <a:schemeClr val="bg1"/>
                </a:solidFill>
                <a:latin typeface="Times New Roman" pitchFamily="18" charset="0"/>
                <a:cs typeface="Arial" charset="0"/>
              </a:defRPr>
            </a:lvl3pPr>
            <a:lvl4pPr marL="1600200" indent="-228600" eaLnBrk="0" hangingPunct="0">
              <a:defRPr sz="2800">
                <a:solidFill>
                  <a:schemeClr val="bg1"/>
                </a:solidFill>
                <a:latin typeface="Times New Roman" pitchFamily="18" charset="0"/>
                <a:cs typeface="Arial" charset="0"/>
              </a:defRPr>
            </a:lvl4pPr>
            <a:lvl5pPr marL="2057400" indent="-228600" eaLnBrk="0" hangingPunct="0">
              <a:defRPr sz="2800">
                <a:solidFill>
                  <a:schemeClr val="bg1"/>
                </a:solidFill>
                <a:latin typeface="Times New Roman" pitchFamily="18" charset="0"/>
                <a:cs typeface="Arial" charset="0"/>
              </a:defRPr>
            </a:lvl5pPr>
            <a:lvl6pPr marL="2514600" indent="-228600" defTabSz="449263" eaLnBrk="0" fontAlgn="base" hangingPunct="0">
              <a:spcBef>
                <a:spcPct val="0"/>
              </a:spcBef>
              <a:spcAft>
                <a:spcPct val="0"/>
              </a:spcAft>
              <a:defRPr sz="2800">
                <a:solidFill>
                  <a:schemeClr val="bg1"/>
                </a:solidFill>
                <a:latin typeface="Times New Roman" pitchFamily="18" charset="0"/>
                <a:cs typeface="Arial" charset="0"/>
              </a:defRPr>
            </a:lvl6pPr>
            <a:lvl7pPr marL="2971800" indent="-228600" defTabSz="449263" eaLnBrk="0" fontAlgn="base" hangingPunct="0">
              <a:spcBef>
                <a:spcPct val="0"/>
              </a:spcBef>
              <a:spcAft>
                <a:spcPct val="0"/>
              </a:spcAft>
              <a:defRPr sz="2800">
                <a:solidFill>
                  <a:schemeClr val="bg1"/>
                </a:solidFill>
                <a:latin typeface="Times New Roman" pitchFamily="18" charset="0"/>
                <a:cs typeface="Arial" charset="0"/>
              </a:defRPr>
            </a:lvl7pPr>
            <a:lvl8pPr marL="3429000" indent="-228600" defTabSz="449263" eaLnBrk="0" fontAlgn="base" hangingPunct="0">
              <a:spcBef>
                <a:spcPct val="0"/>
              </a:spcBef>
              <a:spcAft>
                <a:spcPct val="0"/>
              </a:spcAft>
              <a:defRPr sz="2800">
                <a:solidFill>
                  <a:schemeClr val="bg1"/>
                </a:solidFill>
                <a:latin typeface="Times New Roman" pitchFamily="18" charset="0"/>
                <a:cs typeface="Arial" charset="0"/>
              </a:defRPr>
            </a:lvl8pPr>
            <a:lvl9pPr marL="3886200" indent="-228600" defTabSz="449263" eaLnBrk="0" fontAlgn="base" hangingPunct="0">
              <a:spcBef>
                <a:spcPct val="0"/>
              </a:spcBef>
              <a:spcAft>
                <a:spcPct val="0"/>
              </a:spcAft>
              <a:defRPr sz="2800">
                <a:solidFill>
                  <a:schemeClr val="bg1"/>
                </a:solidFill>
                <a:latin typeface="Times New Roman" pitchFamily="18" charset="0"/>
                <a:cs typeface="Arial" charset="0"/>
              </a:defRPr>
            </a:lvl9pPr>
          </a:lstStyle>
          <a:p>
            <a:pPr eaLnBrk="1" hangingPunct="1">
              <a:lnSpc>
                <a:spcPct val="96000"/>
              </a:lnSpc>
              <a:buClr>
                <a:srgbClr val="000000"/>
              </a:buClr>
              <a:buSzPct val="100000"/>
              <a:buFont typeface="Times New Roman" pitchFamily="18" charset="0"/>
              <a:buNone/>
              <a:defRPr/>
            </a:pPr>
            <a:endParaRPr lang="en-US" altLang="en-US" dirty="0"/>
          </a:p>
        </p:txBody>
      </p:sp>
      <p:sp>
        <p:nvSpPr>
          <p:cNvPr id="17411" name="Rectangle 2"/>
          <p:cNvSpPr>
            <a:spLocks noGrp="1" noRot="1" noChangeAspect="1" noChangeArrowheads="1"/>
          </p:cNvSpPr>
          <p:nvPr>
            <p:ph type="sldImg"/>
          </p:nvPr>
        </p:nvSpPr>
        <p:spPr bwMode="auto">
          <a:xfrm>
            <a:off x="-13423900" y="-6856413"/>
            <a:ext cx="26847800" cy="15101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sp>
      <p:sp>
        <p:nvSpPr>
          <p:cNvPr id="2051" name="Rectangle 3"/>
          <p:cNvSpPr>
            <a:spLocks noGrp="1" noChangeArrowheads="1"/>
          </p:cNvSpPr>
          <p:nvPr>
            <p:ph type="body"/>
          </p:nvPr>
        </p:nvSpPr>
        <p:spPr bwMode="auto">
          <a:xfrm>
            <a:off x="685800" y="4343400"/>
            <a:ext cx="5483225"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xmlns="" val="397036445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7DB7D86D-BF2B-46E3-9708-E095A4FDD766}" type="slidenum">
              <a:rPr lang="en-GB" altLang="en-US" sz="2800">
                <a:solidFill>
                  <a:schemeClr val="bg1"/>
                </a:solidFill>
                <a:ea typeface="MS Gothic" panose="020B0609070205080204" pitchFamily="49" charset="-128"/>
              </a:rPr>
              <a:pPr eaLnBrk="1" hangingPunct="1">
                <a:lnSpc>
                  <a:spcPct val="96000"/>
                </a:lnSpc>
                <a:spcBef>
                  <a:spcPct val="0"/>
                </a:spcBef>
              </a:pPr>
              <a:t>1</a:t>
            </a:fld>
            <a:endParaRPr lang="en-GB" altLang="en-US" sz="2800" dirty="0">
              <a:solidFill>
                <a:schemeClr val="bg1"/>
              </a:solidFill>
              <a:ea typeface="MS Gothic" panose="020B0609070205080204" pitchFamily="49" charset="-128"/>
            </a:endParaRPr>
          </a:p>
        </p:txBody>
      </p:sp>
      <p:sp>
        <p:nvSpPr>
          <p:cNvPr id="18435"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61B3A006-CA33-496F-9ADF-614F21A9EA4B}" type="slidenum">
              <a:rPr lang="en-GB" altLang="en-US">
                <a:solidFill>
                  <a:srgbClr val="FFFFFF"/>
                </a:solidFill>
              </a:rPr>
              <a:pPr algn="r" eaLnBrk="1" hangingPunct="1">
                <a:lnSpc>
                  <a:spcPct val="96000"/>
                </a:lnSpc>
                <a:spcBef>
                  <a:spcPct val="0"/>
                </a:spcBef>
              </a:pPr>
              <a:t>1</a:t>
            </a:fld>
            <a:endParaRPr lang="en-GB" altLang="en-US" dirty="0">
              <a:solidFill>
                <a:srgbClr val="FFFFFF"/>
              </a:solidFill>
            </a:endParaRPr>
          </a:p>
        </p:txBody>
      </p:sp>
      <p:sp>
        <p:nvSpPr>
          <p:cNvPr id="18436"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8437"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2656404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2</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2</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3177274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3</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3</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158356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4</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4</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59016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5</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5</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3100273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6</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6</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1403590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7</a:t>
            </a:fld>
            <a:endParaRPr lang="en-GB" altLang="en-US" sz="2800" dirty="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7</a:t>
            </a:fld>
            <a:endParaRPr lang="en-GB" altLang="en-US" dirty="0">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1311729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9B0D29D9-657E-464F-9FF2-6758828F5423}" type="slidenum">
              <a:rPr lang="en-GB" altLang="en-US" sz="2800">
                <a:solidFill>
                  <a:schemeClr val="bg1"/>
                </a:solidFill>
                <a:ea typeface="MS Gothic" panose="020B0609070205080204" pitchFamily="49" charset="-128"/>
              </a:rPr>
              <a:pPr eaLnBrk="1" hangingPunct="1">
                <a:lnSpc>
                  <a:spcPct val="96000"/>
                </a:lnSpc>
                <a:spcBef>
                  <a:spcPct val="0"/>
                </a:spcBef>
              </a:pPr>
              <a:t>8</a:t>
            </a:fld>
            <a:endParaRPr lang="en-GB" altLang="en-US" sz="2800" dirty="0">
              <a:solidFill>
                <a:schemeClr val="bg1"/>
              </a:solidFill>
              <a:ea typeface="MS Gothic" panose="020B0609070205080204" pitchFamily="49" charset="-128"/>
            </a:endParaRPr>
          </a:p>
        </p:txBody>
      </p:sp>
      <p:sp>
        <p:nvSpPr>
          <p:cNvPr id="21507"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855D34C3-0F56-4D11-A5D9-F2CD9A05D4F9}" type="slidenum">
              <a:rPr lang="en-GB" altLang="en-US">
                <a:solidFill>
                  <a:srgbClr val="FFFFFF"/>
                </a:solidFill>
              </a:rPr>
              <a:pPr algn="r" eaLnBrk="1" hangingPunct="1">
                <a:lnSpc>
                  <a:spcPct val="96000"/>
                </a:lnSpc>
                <a:spcBef>
                  <a:spcPct val="0"/>
                </a:spcBef>
              </a:pPr>
              <a:t>8</a:t>
            </a:fld>
            <a:endParaRPr lang="en-GB" altLang="en-US" dirty="0">
              <a:solidFill>
                <a:srgbClr val="FFFFFF"/>
              </a:solidFill>
            </a:endParaRPr>
          </a:p>
        </p:txBody>
      </p:sp>
      <p:sp>
        <p:nvSpPr>
          <p:cNvPr id="21508"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21509"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2175597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11380DAF-0C43-419D-90F3-7B131048DEF3}" type="slidenum">
              <a:rPr lang="en-GB" altLang="en-US" sz="2800">
                <a:solidFill>
                  <a:schemeClr val="bg1"/>
                </a:solidFill>
                <a:ea typeface="MS Gothic" panose="020B0609070205080204" pitchFamily="49" charset="-128"/>
              </a:rPr>
              <a:pPr eaLnBrk="1" hangingPunct="1">
                <a:lnSpc>
                  <a:spcPct val="96000"/>
                </a:lnSpc>
                <a:spcBef>
                  <a:spcPct val="0"/>
                </a:spcBef>
              </a:pPr>
              <a:t>9</a:t>
            </a:fld>
            <a:endParaRPr lang="en-GB" altLang="en-US" sz="2800" dirty="0">
              <a:solidFill>
                <a:schemeClr val="bg1"/>
              </a:solidFill>
              <a:ea typeface="MS Gothic" panose="020B0609070205080204" pitchFamily="49" charset="-128"/>
            </a:endParaRPr>
          </a:p>
        </p:txBody>
      </p:sp>
      <p:sp>
        <p:nvSpPr>
          <p:cNvPr id="22531"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A39C2584-5F87-4452-AF6B-9B451885BD35}" type="slidenum">
              <a:rPr lang="en-GB" altLang="en-US">
                <a:solidFill>
                  <a:srgbClr val="FFFFFF"/>
                </a:solidFill>
              </a:rPr>
              <a:pPr algn="r" eaLnBrk="1" hangingPunct="1">
                <a:lnSpc>
                  <a:spcPct val="96000"/>
                </a:lnSpc>
                <a:spcBef>
                  <a:spcPct val="0"/>
                </a:spcBef>
              </a:pPr>
              <a:t>9</a:t>
            </a:fld>
            <a:endParaRPr lang="en-GB" altLang="en-US" dirty="0">
              <a:solidFill>
                <a:srgbClr val="FFFFFF"/>
              </a:solidFill>
            </a:endParaRPr>
          </a:p>
        </p:txBody>
      </p:sp>
      <p:sp>
        <p:nvSpPr>
          <p:cNvPr id="22532"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dirty="0">
              <a:solidFill>
                <a:schemeClr val="bg1"/>
              </a:solidFill>
            </a:endParaRPr>
          </a:p>
        </p:txBody>
      </p:sp>
      <p:sp>
        <p:nvSpPr>
          <p:cNvPr id="22533"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xmlns="" val="4266356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0" y="4149725"/>
            <a:ext cx="12192000" cy="575419"/>
          </a:xfrm>
          <a:prstGeom prst="rect">
            <a:avLst/>
          </a:prstGeom>
        </p:spPr>
        <p:txBody>
          <a:bodyPr/>
          <a:lstStyle>
            <a:lvl1pPr marL="0" indent="0" algn="ctr">
              <a:buFontTx/>
              <a:buNone/>
              <a:defRPr>
                <a:solidFill>
                  <a:srgbClr val="A60A45"/>
                </a:solidFill>
              </a:defRPr>
            </a:lvl1pPr>
            <a:lvl2pPr algn="ctr">
              <a:defRPr/>
            </a:lvl2pPr>
            <a:lvl3pPr algn="ctr">
              <a:defRPr/>
            </a:lvl3pPr>
            <a:lvl4pPr algn="ctr">
              <a:defRPr/>
            </a:lvl4pPr>
            <a:lvl5pPr algn="ctr">
              <a:defRPr/>
            </a:lvl5pPr>
          </a:lstStyle>
          <a:p>
            <a:pPr lvl="0"/>
            <a:r>
              <a:rPr lang="en-US" smtClean="0"/>
              <a:t>Click to edit Master text styles</a:t>
            </a:r>
          </a:p>
        </p:txBody>
      </p:sp>
      <p:sp>
        <p:nvSpPr>
          <p:cNvPr id="9" name="Text Placeholder 5"/>
          <p:cNvSpPr>
            <a:spLocks noGrp="1"/>
          </p:cNvSpPr>
          <p:nvPr>
            <p:ph type="body" sz="quarter" idx="11"/>
          </p:nvPr>
        </p:nvSpPr>
        <p:spPr>
          <a:xfrm>
            <a:off x="7902" y="5013821"/>
            <a:ext cx="12192000" cy="575419"/>
          </a:xfrm>
          <a:prstGeom prst="rect">
            <a:avLst/>
          </a:prstGeom>
        </p:spPr>
        <p:txBody>
          <a:bodyPr/>
          <a:lstStyle>
            <a:lvl1pPr marL="0" indent="0" algn="ctr">
              <a:buFontTx/>
              <a:buNone/>
              <a:defRPr sz="2400">
                <a:solidFill>
                  <a:schemeClr val="accent5">
                    <a:lumMod val="75000"/>
                  </a:schemeClr>
                </a:solidFill>
              </a:defRPr>
            </a:lvl1pPr>
            <a:lvl2pPr algn="ctr">
              <a:defRPr/>
            </a:lvl2pPr>
            <a:lvl3pPr algn="ctr">
              <a:defRPr/>
            </a:lvl3pPr>
            <a:lvl4pPr algn="ctr">
              <a:defRPr/>
            </a:lvl4pPr>
            <a:lvl5pPr algn="ctr">
              <a:defRPr/>
            </a:lvl5pPr>
          </a:lstStyle>
          <a:p>
            <a:pPr lvl="0"/>
            <a:r>
              <a:rPr lang="en-US" smtClean="0"/>
              <a:t>Click to edit Master text styles</a:t>
            </a:r>
          </a:p>
        </p:txBody>
      </p:sp>
      <p:pic>
        <p:nvPicPr>
          <p:cNvPr id="10" name="Picture 9"/>
          <p:cNvPicPr>
            <a:picLocks noChangeAspect="1"/>
          </p:cNvPicPr>
          <p:nvPr userDrawn="1"/>
        </p:nvPicPr>
        <p:blipFill>
          <a:blip r:embed="rId2" cstate="print"/>
          <a:stretch>
            <a:fillRect/>
          </a:stretch>
        </p:blipFill>
        <p:spPr>
          <a:xfrm>
            <a:off x="5088830" y="1340768"/>
            <a:ext cx="2030144" cy="2267909"/>
          </a:xfrm>
          <a:prstGeom prst="rect">
            <a:avLst/>
          </a:prstGeom>
        </p:spPr>
      </p:pic>
    </p:spTree>
    <p:extLst>
      <p:ext uri="{BB962C8B-B14F-4D97-AF65-F5344CB8AC3E}">
        <p14:creationId xmlns:p14="http://schemas.microsoft.com/office/powerpoint/2010/main" xmlns="" val="208150543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24680" y="456084"/>
            <a:ext cx="5752930" cy="1028700"/>
          </a:xfrm>
          <a:prstGeom prst="rect">
            <a:avLst/>
          </a:prstGeom>
        </p:spPr>
      </p:pic>
      <p:pic>
        <p:nvPicPr>
          <p:cNvPr id="4" name="Picture 4" descr="New logo.jpg"/>
          <p:cNvPicPr>
            <a:picLocks noChangeAspect="1"/>
          </p:cNvPicPr>
          <p:nvPr userDrawn="1"/>
        </p:nvPicPr>
        <p:blipFill>
          <a:blip r:embed="rId3" cstate="print"/>
          <a:srcRect/>
          <a:stretch>
            <a:fillRect/>
          </a:stretch>
        </p:blipFill>
        <p:spPr bwMode="auto">
          <a:xfrm>
            <a:off x="11017418" y="5661252"/>
            <a:ext cx="839222" cy="936103"/>
          </a:xfrm>
          <a:prstGeom prst="rect">
            <a:avLst/>
          </a:prstGeom>
          <a:noFill/>
          <a:ln w="9525">
            <a:noFill/>
            <a:miter lim="800000"/>
            <a:headEnd/>
            <a:tailEnd/>
          </a:ln>
          <a:scene3d>
            <a:camera prst="orthographicFront"/>
            <a:lightRig rig="threePt" dir="t"/>
          </a:scene3d>
          <a:sp3d>
            <a:bevelB/>
          </a:sp3d>
        </p:spPr>
      </p:pic>
      <p:sp>
        <p:nvSpPr>
          <p:cNvPr id="5" name="TextBox 4"/>
          <p:cNvSpPr txBox="1"/>
          <p:nvPr userDrawn="1"/>
        </p:nvSpPr>
        <p:spPr>
          <a:xfrm>
            <a:off x="-13096" y="1425862"/>
            <a:ext cx="10789616" cy="1323439"/>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Here</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8" name="Text Placeholder 7"/>
          <p:cNvSpPr>
            <a:spLocks noGrp="1"/>
          </p:cNvSpPr>
          <p:nvPr>
            <p:ph type="body" sz="quarter" idx="10" hasCustomPrompt="1"/>
          </p:nvPr>
        </p:nvSpPr>
        <p:spPr>
          <a:xfrm>
            <a:off x="334963" y="730379"/>
            <a:ext cx="4897437" cy="504825"/>
          </a:xfrm>
          <a:prstGeom prst="rect">
            <a:avLst/>
          </a:prstGeom>
        </p:spPr>
        <p:txBody>
          <a:bodyPr/>
          <a:lstStyle>
            <a:lvl1pPr marL="0" indent="0">
              <a:buNone/>
              <a:defRPr sz="2400">
                <a:solidFill>
                  <a:schemeClr val="bg1"/>
                </a:solidFill>
              </a:defRPr>
            </a:lvl1pPr>
          </a:lstStyle>
          <a:p>
            <a:pPr lvl="0"/>
            <a:r>
              <a:rPr lang="en-US" dirty="0"/>
              <a:t>Title</a:t>
            </a:r>
            <a:endParaRPr lang="en-GB" dirty="0"/>
          </a:p>
        </p:txBody>
      </p:sp>
    </p:spTree>
    <p:extLst>
      <p:ext uri="{BB962C8B-B14F-4D97-AF65-F5344CB8AC3E}">
        <p14:creationId xmlns:p14="http://schemas.microsoft.com/office/powerpoint/2010/main" xmlns="" val="33095024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5826" y="456084"/>
            <a:ext cx="5752930" cy="1028700"/>
          </a:xfrm>
          <a:prstGeom prst="rect">
            <a:avLst/>
          </a:prstGeom>
        </p:spPr>
      </p:pic>
      <p:pic>
        <p:nvPicPr>
          <p:cNvPr id="4" name="Picture 4" descr="New logo.jpg"/>
          <p:cNvPicPr>
            <a:picLocks noChangeAspect="1"/>
          </p:cNvPicPr>
          <p:nvPr userDrawn="1"/>
        </p:nvPicPr>
        <p:blipFill>
          <a:blip r:embed="rId3" cstate="print"/>
          <a:srcRect/>
          <a:stretch>
            <a:fillRect/>
          </a:stretch>
        </p:blipFill>
        <p:spPr bwMode="auto">
          <a:xfrm>
            <a:off x="11089426" y="5661252"/>
            <a:ext cx="839222" cy="936103"/>
          </a:xfrm>
          <a:prstGeom prst="rect">
            <a:avLst/>
          </a:prstGeom>
          <a:noFill/>
          <a:ln w="9525">
            <a:noFill/>
            <a:miter lim="800000"/>
            <a:headEnd/>
            <a:tailEnd/>
          </a:ln>
          <a:scene3d>
            <a:camera prst="orthographicFront"/>
            <a:lightRig rig="threePt" dir="t"/>
          </a:scene3d>
          <a:sp3d>
            <a:bevelB/>
          </a:sp3d>
        </p:spPr>
      </p:pic>
      <p:sp>
        <p:nvSpPr>
          <p:cNvPr id="5" name="TextBox 4"/>
          <p:cNvSpPr txBox="1"/>
          <p:nvPr userDrawn="1"/>
        </p:nvSpPr>
        <p:spPr>
          <a:xfrm>
            <a:off x="392934" y="680520"/>
            <a:ext cx="4824412" cy="460375"/>
          </a:xfrm>
          <a:prstGeom prst="rect">
            <a:avLst/>
          </a:prstGeom>
          <a:noFill/>
        </p:spPr>
        <p:txBody>
          <a:bodyPr>
            <a:spAutoFit/>
          </a:bodyPr>
          <a:lstStyle/>
          <a:p>
            <a:pPr>
              <a:defRPr/>
            </a:pPr>
            <a:r>
              <a:rPr lang="en-GB" sz="2400" dirty="0">
                <a:latin typeface="+mj-lt"/>
                <a:cs typeface="Arial" charset="0"/>
              </a:rPr>
              <a:t>Any Questions ?</a:t>
            </a:r>
          </a:p>
        </p:txBody>
      </p:sp>
    </p:spTree>
    <p:extLst>
      <p:ext uri="{BB962C8B-B14F-4D97-AF65-F5344CB8AC3E}">
        <p14:creationId xmlns:p14="http://schemas.microsoft.com/office/powerpoint/2010/main" xmlns="" val="41138856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12" descr="New about us.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New logo.jpg"/>
          <p:cNvPicPr>
            <a:picLocks noChangeAspect="1"/>
          </p:cNvPicPr>
          <p:nvPr userDrawn="1"/>
        </p:nvPicPr>
        <p:blipFill>
          <a:blip r:embed="rId3" cstate="print"/>
          <a:srcRect/>
          <a:stretch>
            <a:fillRect/>
          </a:stretch>
        </p:blipFill>
        <p:spPr bwMode="auto">
          <a:xfrm>
            <a:off x="9577258" y="404667"/>
            <a:ext cx="839222" cy="936103"/>
          </a:xfrm>
          <a:prstGeom prst="rect">
            <a:avLst/>
          </a:prstGeom>
          <a:noFill/>
          <a:ln w="9525">
            <a:noFill/>
            <a:miter lim="800000"/>
            <a:headEnd/>
            <a:tailEnd/>
          </a:ln>
          <a:scene3d>
            <a:camera prst="orthographicFront"/>
            <a:lightRig rig="threePt" dir="t"/>
          </a:scene3d>
          <a:sp3d>
            <a:bevelB/>
          </a:sp3d>
        </p:spPr>
      </p:pic>
      <p:sp>
        <p:nvSpPr>
          <p:cNvPr id="5" name="Rounded Rectangle 4"/>
          <p:cNvSpPr/>
          <p:nvPr userDrawn="1"/>
        </p:nvSpPr>
        <p:spPr>
          <a:xfrm>
            <a:off x="1271587" y="333375"/>
            <a:ext cx="6372226" cy="1943100"/>
          </a:xfrm>
          <a:prstGeom prst="roundRect">
            <a:avLst/>
          </a:prstGeom>
          <a:solidFill>
            <a:srgbClr val="0093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009390"/>
              </a:solidFill>
            </a:endParaRPr>
          </a:p>
        </p:txBody>
      </p:sp>
      <p:sp>
        <p:nvSpPr>
          <p:cNvPr id="6" name="TextBox 5"/>
          <p:cNvSpPr txBox="1"/>
          <p:nvPr userDrawn="1"/>
        </p:nvSpPr>
        <p:spPr>
          <a:xfrm>
            <a:off x="1738316" y="692153"/>
            <a:ext cx="5653087" cy="1323975"/>
          </a:xfrm>
          <a:prstGeom prst="rect">
            <a:avLst/>
          </a:prstGeom>
          <a:noFill/>
        </p:spPr>
        <p:txBody>
          <a:bodyPr>
            <a:spAutoFit/>
          </a:bodyPr>
          <a:lstStyle/>
          <a:p>
            <a:pPr>
              <a:defRPr/>
            </a:pPr>
            <a:r>
              <a:rPr lang="en-GB" sz="1800" dirty="0">
                <a:latin typeface="+mn-lt"/>
                <a:cs typeface="Gisha" pitchFamily="34" charset="-79"/>
              </a:rPr>
              <a:t>Inspired by our clients, confident in our expertise and fair employment practices, as approachable as we are professional, we aspire to provide the best legal service in the UK for people when they need it most.</a:t>
            </a:r>
          </a:p>
          <a:p>
            <a:pPr>
              <a:defRPr/>
            </a:pPr>
            <a:endParaRPr lang="en-GB" sz="800" dirty="0">
              <a:solidFill>
                <a:schemeClr val="accent5"/>
              </a:solidFill>
              <a:latin typeface="Gisha" pitchFamily="34" charset="-79"/>
              <a:cs typeface="Gisha" pitchFamily="34" charset="-79"/>
            </a:endParaRPr>
          </a:p>
        </p:txBody>
      </p:sp>
      <p:sp>
        <p:nvSpPr>
          <p:cNvPr id="7" name="TextBox 6"/>
          <p:cNvSpPr txBox="1"/>
          <p:nvPr userDrawn="1"/>
        </p:nvSpPr>
        <p:spPr>
          <a:xfrm>
            <a:off x="1558925" y="417516"/>
            <a:ext cx="325438" cy="708025"/>
          </a:xfrm>
          <a:prstGeom prst="rect">
            <a:avLst/>
          </a:prstGeom>
          <a:noFill/>
        </p:spPr>
        <p:txBody>
          <a:bodyPr>
            <a:spAutoFit/>
          </a:bodyPr>
          <a:lstStyle/>
          <a:p>
            <a:pPr>
              <a:defRPr/>
            </a:pPr>
            <a:r>
              <a:rPr lang="en-GB" sz="4000" dirty="0">
                <a:latin typeface="+mj-lt"/>
                <a:cs typeface="Arial" charset="0"/>
              </a:rPr>
              <a:t>“</a:t>
            </a:r>
          </a:p>
        </p:txBody>
      </p:sp>
      <p:sp>
        <p:nvSpPr>
          <p:cNvPr id="8" name="TextBox 7"/>
          <p:cNvSpPr txBox="1"/>
          <p:nvPr userDrawn="1"/>
        </p:nvSpPr>
        <p:spPr>
          <a:xfrm rot="10800000">
            <a:off x="6888166" y="1125541"/>
            <a:ext cx="503237" cy="706437"/>
          </a:xfrm>
          <a:prstGeom prst="rect">
            <a:avLst/>
          </a:prstGeom>
          <a:noFill/>
        </p:spPr>
        <p:txBody>
          <a:bodyPr>
            <a:spAutoFit/>
          </a:bodyPr>
          <a:lstStyle/>
          <a:p>
            <a:pPr>
              <a:defRPr/>
            </a:pPr>
            <a:r>
              <a:rPr lang="en-GB" sz="4000" dirty="0">
                <a:latin typeface="+mj-lt"/>
                <a:cs typeface="Arial" charset="0"/>
              </a:rPr>
              <a:t>“</a:t>
            </a:r>
          </a:p>
        </p:txBody>
      </p:sp>
      <p:sp>
        <p:nvSpPr>
          <p:cNvPr id="9" name="Rounded Rectangle 8"/>
          <p:cNvSpPr/>
          <p:nvPr userDrawn="1"/>
        </p:nvSpPr>
        <p:spPr>
          <a:xfrm>
            <a:off x="1200152" y="5300666"/>
            <a:ext cx="5040313" cy="1368425"/>
          </a:xfrm>
          <a:prstGeom prst="roundRect">
            <a:avLst/>
          </a:prstGeom>
          <a:solidFill>
            <a:srgbClr val="A60A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009390"/>
              </a:solidFill>
            </a:endParaRPr>
          </a:p>
        </p:txBody>
      </p:sp>
      <p:sp>
        <p:nvSpPr>
          <p:cNvPr id="10" name="TextBox 15"/>
          <p:cNvSpPr txBox="1">
            <a:spLocks noChangeArrowheads="1"/>
          </p:cNvSpPr>
          <p:nvPr userDrawn="1"/>
        </p:nvSpPr>
        <p:spPr bwMode="auto">
          <a:xfrm>
            <a:off x="1703388" y="5591178"/>
            <a:ext cx="4392612" cy="862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chemeClr val="bg1"/>
                </a:solidFill>
                <a:latin typeface="Times New Roman" pitchFamily="18" charset="0"/>
                <a:cs typeface="Arial" charset="0"/>
              </a:defRPr>
            </a:lvl1pPr>
            <a:lvl2pPr marL="742950" indent="-285750" eaLnBrk="0" hangingPunct="0">
              <a:defRPr sz="2800">
                <a:solidFill>
                  <a:schemeClr val="bg1"/>
                </a:solidFill>
                <a:latin typeface="Times New Roman" pitchFamily="18" charset="0"/>
                <a:cs typeface="Arial" charset="0"/>
              </a:defRPr>
            </a:lvl2pPr>
            <a:lvl3pPr marL="1143000" indent="-228600" eaLnBrk="0" hangingPunct="0">
              <a:defRPr sz="2800">
                <a:solidFill>
                  <a:schemeClr val="bg1"/>
                </a:solidFill>
                <a:latin typeface="Times New Roman" pitchFamily="18" charset="0"/>
                <a:cs typeface="Arial" charset="0"/>
              </a:defRPr>
            </a:lvl3pPr>
            <a:lvl4pPr marL="1600200" indent="-228600" eaLnBrk="0" hangingPunct="0">
              <a:defRPr sz="2800">
                <a:solidFill>
                  <a:schemeClr val="bg1"/>
                </a:solidFill>
                <a:latin typeface="Times New Roman" pitchFamily="18" charset="0"/>
                <a:cs typeface="Arial" charset="0"/>
              </a:defRPr>
            </a:lvl4pPr>
            <a:lvl5pPr marL="2057400" indent="-228600" eaLnBrk="0" hangingPunct="0">
              <a:defRPr sz="2800">
                <a:solidFill>
                  <a:schemeClr val="bg1"/>
                </a:solidFill>
                <a:latin typeface="Times New Roman" pitchFamily="18" charset="0"/>
                <a:cs typeface="Arial" charset="0"/>
              </a:defRPr>
            </a:lvl5pPr>
            <a:lvl6pPr marL="2514600" indent="-228600" defTabSz="449263" eaLnBrk="0" fontAlgn="base" hangingPunct="0">
              <a:spcBef>
                <a:spcPct val="0"/>
              </a:spcBef>
              <a:spcAft>
                <a:spcPct val="0"/>
              </a:spcAft>
              <a:defRPr sz="2800">
                <a:solidFill>
                  <a:schemeClr val="bg1"/>
                </a:solidFill>
                <a:latin typeface="Times New Roman" pitchFamily="18" charset="0"/>
                <a:cs typeface="Arial" charset="0"/>
              </a:defRPr>
            </a:lvl6pPr>
            <a:lvl7pPr marL="2971800" indent="-228600" defTabSz="449263" eaLnBrk="0" fontAlgn="base" hangingPunct="0">
              <a:spcBef>
                <a:spcPct val="0"/>
              </a:spcBef>
              <a:spcAft>
                <a:spcPct val="0"/>
              </a:spcAft>
              <a:defRPr sz="2800">
                <a:solidFill>
                  <a:schemeClr val="bg1"/>
                </a:solidFill>
                <a:latin typeface="Times New Roman" pitchFamily="18" charset="0"/>
                <a:cs typeface="Arial" charset="0"/>
              </a:defRPr>
            </a:lvl7pPr>
            <a:lvl8pPr marL="3429000" indent="-228600" defTabSz="449263" eaLnBrk="0" fontAlgn="base" hangingPunct="0">
              <a:spcBef>
                <a:spcPct val="0"/>
              </a:spcBef>
              <a:spcAft>
                <a:spcPct val="0"/>
              </a:spcAft>
              <a:defRPr sz="2800">
                <a:solidFill>
                  <a:schemeClr val="bg1"/>
                </a:solidFill>
                <a:latin typeface="Times New Roman" pitchFamily="18" charset="0"/>
                <a:cs typeface="Arial" charset="0"/>
              </a:defRPr>
            </a:lvl8pPr>
            <a:lvl9pPr marL="3886200" indent="-228600" defTabSz="449263" eaLnBrk="0" fontAlgn="base" hangingPunct="0">
              <a:spcBef>
                <a:spcPct val="0"/>
              </a:spcBef>
              <a:spcAft>
                <a:spcPct val="0"/>
              </a:spcAft>
              <a:defRPr sz="2800">
                <a:solidFill>
                  <a:schemeClr val="bg1"/>
                </a:solidFill>
                <a:latin typeface="Times New Roman" pitchFamily="18" charset="0"/>
                <a:cs typeface="Arial" charset="0"/>
              </a:defRPr>
            </a:lvl9pPr>
          </a:lstStyle>
          <a:p>
            <a:pPr eaLnBrk="1" hangingPunct="1">
              <a:defRPr/>
            </a:pPr>
            <a:r>
              <a:rPr lang="en-GB" altLang="en-US" sz="2000" b="1" dirty="0">
                <a:latin typeface="+mn-lt"/>
                <a:cs typeface="Gisha" pitchFamily="34" charset="-79"/>
              </a:rPr>
              <a:t>Visit morrishsolicitors.com</a:t>
            </a:r>
          </a:p>
          <a:p>
            <a:pPr eaLnBrk="1" hangingPunct="1">
              <a:defRPr/>
            </a:pPr>
            <a:endParaRPr lang="en-GB" altLang="en-US" sz="1000" b="1" dirty="0">
              <a:latin typeface="+mn-lt"/>
              <a:cs typeface="Gisha" pitchFamily="34" charset="-79"/>
            </a:endParaRPr>
          </a:p>
          <a:p>
            <a:pPr eaLnBrk="1" hangingPunct="1">
              <a:defRPr/>
            </a:pPr>
            <a:r>
              <a:rPr lang="en-GB" altLang="en-US" sz="2000" b="1" dirty="0">
                <a:latin typeface="+mn-lt"/>
                <a:cs typeface="Gisha" pitchFamily="34" charset="-79"/>
              </a:rPr>
              <a:t>Or call 033 3344 9600</a:t>
            </a:r>
          </a:p>
        </p:txBody>
      </p:sp>
    </p:spTree>
    <p:extLst>
      <p:ext uri="{BB962C8B-B14F-4D97-AF65-F5344CB8AC3E}">
        <p14:creationId xmlns:p14="http://schemas.microsoft.com/office/powerpoint/2010/main" xmlns="" val="234113213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Lst>
  <p:transition>
    <p:fade/>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6" name="Picture 4" descr="New logo.jpg"/>
          <p:cNvPicPr>
            <a:picLocks noChangeAspect="1"/>
          </p:cNvPicPr>
          <p:nvPr/>
        </p:nvPicPr>
        <p:blipFill>
          <a:blip r:embed="rId3" cstate="print"/>
          <a:srcRect/>
          <a:stretch>
            <a:fillRect/>
          </a:stretch>
        </p:blipFill>
        <p:spPr bwMode="auto">
          <a:xfrm>
            <a:off x="5030788" y="1340771"/>
            <a:ext cx="2001319" cy="2232353"/>
          </a:xfrm>
          <a:prstGeom prst="rect">
            <a:avLst/>
          </a:prstGeom>
          <a:noFill/>
          <a:ln w="9525">
            <a:noFill/>
            <a:miter lim="800000"/>
            <a:headEnd/>
            <a:tailEnd/>
          </a:ln>
          <a:effectLst/>
          <a:scene3d>
            <a:camera prst="orthographicFront"/>
            <a:lightRig rig="threePt" dir="t"/>
          </a:scene3d>
          <a:sp3d>
            <a:bevelB/>
          </a:sp3d>
        </p:spPr>
      </p:pic>
      <p:sp>
        <p:nvSpPr>
          <p:cNvPr id="2" name="TextBox 1"/>
          <p:cNvSpPr txBox="1"/>
          <p:nvPr/>
        </p:nvSpPr>
        <p:spPr>
          <a:xfrm>
            <a:off x="1785941" y="4141789"/>
            <a:ext cx="8569325" cy="2648225"/>
          </a:xfrm>
          <a:prstGeom prst="rect">
            <a:avLst/>
          </a:prstGeom>
          <a:noFill/>
        </p:spPr>
        <p:txBody>
          <a:bodyPr>
            <a:spAutoFit/>
          </a:bodyPr>
          <a:lstStyle/>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rgbClr val="A60A45"/>
                </a:solidFill>
                <a:latin typeface="+mj-lt"/>
                <a:cs typeface="Arial" charset="0"/>
              </a:rPr>
              <a:t>Equality Case Law, an overview</a:t>
            </a: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endParaRPr lang="en-GB" sz="2400" b="1" dirty="0">
              <a:solidFill>
                <a:srgbClr val="A60A45"/>
              </a:solidFill>
              <a:latin typeface="+mj-lt"/>
              <a:cs typeface="Arial" charset="0"/>
            </a:endParaRP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chemeClr val="accent4">
                    <a:lumMod val="75000"/>
                  </a:schemeClr>
                </a:solidFill>
                <a:latin typeface="+mj-lt"/>
                <a:cs typeface="Arial" charset="0"/>
              </a:rPr>
              <a:t>A talk by David Sorensen, Partner</a:t>
            </a: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chemeClr val="accent4">
                    <a:lumMod val="75000"/>
                  </a:schemeClr>
                </a:solidFill>
                <a:latin typeface="+mj-lt"/>
                <a:cs typeface="Arial" charset="0"/>
              </a:rPr>
              <a:t>Morrish Solicitors LLP</a:t>
            </a: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endParaRPr lang="en-GB" sz="2400" b="1" dirty="0">
              <a:solidFill>
                <a:schemeClr val="accent4">
                  <a:lumMod val="75000"/>
                </a:schemeClr>
              </a:solidFill>
              <a:latin typeface="+mj-lt"/>
              <a:cs typeface="Arial" charset="0"/>
            </a:endParaRPr>
          </a:p>
          <a:p>
            <a:pPr algn="ctr">
              <a:lnSpc>
                <a:spcPct val="96000"/>
              </a:lnSpc>
              <a:spcBef>
                <a:spcPts val="0"/>
              </a:spcBef>
              <a:spcAft>
                <a:spcPts val="0"/>
              </a:spcAft>
              <a:buClr>
                <a:srgbClr val="000000"/>
              </a:buClr>
              <a:buSzPct val="100000"/>
              <a:tabLst>
                <a:tab pos="0" algn="l"/>
                <a:tab pos="447840" algn="l"/>
                <a:tab pos="896759" algn="l"/>
                <a:tab pos="1346040" algn="l"/>
                <a:tab pos="1795320" algn="l"/>
                <a:tab pos="2244600" algn="l"/>
                <a:tab pos="2693880" algn="l"/>
                <a:tab pos="3143159" algn="l"/>
                <a:tab pos="3592440" algn="l"/>
                <a:tab pos="4041719" algn="l"/>
                <a:tab pos="4491000" algn="l"/>
                <a:tab pos="4940280" algn="l"/>
                <a:tab pos="5389560" algn="l"/>
                <a:tab pos="5838840" algn="l"/>
                <a:tab pos="6288120" algn="l"/>
                <a:tab pos="6737400" algn="l"/>
                <a:tab pos="7186679" algn="l"/>
                <a:tab pos="7635960" algn="l"/>
                <a:tab pos="8085240" algn="l"/>
                <a:tab pos="8534520" algn="l"/>
                <a:tab pos="8983800" algn="l"/>
              </a:tabLst>
              <a:defRPr/>
            </a:pPr>
            <a:r>
              <a:rPr lang="en-GB" sz="2400" b="1" dirty="0">
                <a:solidFill>
                  <a:schemeClr val="accent4">
                    <a:lumMod val="75000"/>
                  </a:schemeClr>
                </a:solidFill>
                <a:latin typeface="+mj-lt"/>
                <a:cs typeface="Arial" charset="0"/>
              </a:rPr>
              <a:t>To The Institute of Employment Rights, 5 October 2017  </a:t>
            </a:r>
            <a:endParaRPr lang="en-US" sz="2400" b="1" dirty="0">
              <a:solidFill>
                <a:schemeClr val="accent4">
                  <a:lumMod val="75000"/>
                </a:schemeClr>
              </a:solidFill>
              <a:latin typeface="+mj-lt"/>
              <a:cs typeface="Arial" charset="0"/>
            </a:endParaRPr>
          </a:p>
          <a:p>
            <a:pPr algn="ctr">
              <a:defRPr/>
            </a:pPr>
            <a:endParaRPr lang="en-GB" sz="2400" b="1" dirty="0">
              <a:solidFill>
                <a:srgbClr val="A60A45"/>
              </a:solidFill>
              <a:latin typeface="+mj-lt"/>
              <a:cs typeface="Arial" charset="0"/>
            </a:endParaRP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4708981"/>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a:solidFill>
                  <a:srgbClr val="000000"/>
                </a:solidFill>
                <a:latin typeface="Arial" charset="0"/>
              </a:rPr>
              <a:t>The Government Legal Service v Ms Terri Brookes </a:t>
            </a:r>
            <a:r>
              <a:rPr lang="en-GB" sz="2000" dirty="0">
                <a:solidFill>
                  <a:srgbClr val="000000"/>
                </a:solidFill>
                <a:latin typeface="Arial" charset="0"/>
              </a:rPr>
              <a:t>UKEAT/0302/16</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Disability related discrimination</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Reasonable Adjustments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Asperger’s Syndrome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Fixed recruitment testing process </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Failed recruit takes on HM Government and wins, twice!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35360" y="736380"/>
            <a:ext cx="4824412" cy="461665"/>
          </a:xfrm>
          <a:prstGeom prst="rect">
            <a:avLst/>
          </a:prstGeom>
          <a:noFill/>
        </p:spPr>
        <p:txBody>
          <a:bodyPr>
            <a:spAutoFit/>
          </a:bodyPr>
          <a:lstStyle/>
          <a:p>
            <a:pPr>
              <a:defRPr/>
            </a:pPr>
            <a:r>
              <a:rPr lang="en-GB" sz="2400" dirty="0">
                <a:latin typeface="+mj-lt"/>
                <a:cs typeface="Arial" charset="0"/>
              </a:rPr>
              <a:t>If you can’t join ‘</a:t>
            </a:r>
            <a:r>
              <a:rPr lang="en-GB" sz="2400" dirty="0" err="1">
                <a:latin typeface="+mj-lt"/>
                <a:cs typeface="Arial" charset="0"/>
              </a:rPr>
              <a:t>em</a:t>
            </a:r>
            <a:r>
              <a:rPr lang="en-GB" sz="2400" dirty="0">
                <a:latin typeface="+mj-lt"/>
                <a:cs typeface="Arial" charset="0"/>
              </a:rPr>
              <a:t>, beat ‘</a:t>
            </a:r>
            <a:r>
              <a:rPr lang="en-GB" sz="2400" dirty="0" err="1">
                <a:latin typeface="+mj-lt"/>
                <a:cs typeface="Arial" charset="0"/>
              </a:rPr>
              <a:t>em</a:t>
            </a:r>
            <a:r>
              <a:rPr lang="en-GB" sz="2400" dirty="0">
                <a:latin typeface="+mj-lt"/>
                <a:cs typeface="Arial" charset="0"/>
              </a:rPr>
              <a:t>!</a:t>
            </a: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532453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a:solidFill>
                  <a:srgbClr val="000000"/>
                </a:solidFill>
                <a:latin typeface="Arial" charset="0"/>
              </a:rPr>
              <a:t>Mr M Ali v Capita Customer Management Limited </a:t>
            </a:r>
            <a:r>
              <a:rPr lang="en-GB" sz="2000" dirty="0">
                <a:solidFill>
                  <a:srgbClr val="000000"/>
                </a:solidFill>
                <a:latin typeface="Arial" charset="0"/>
              </a:rPr>
              <a:t>(Leeds ET)</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Male employee refused shared parental leave at full pay when female colleague would have received it at full pay.</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On appeal to the EAT – 20/21 December 2017.</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However:</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a:solidFill>
                  <a:srgbClr val="000000"/>
                </a:solidFill>
                <a:latin typeface="Arial" charset="0"/>
              </a:rPr>
              <a:t>Mr A </a:t>
            </a:r>
            <a:r>
              <a:rPr lang="en-GB" sz="2000" u="sng" dirty="0" err="1">
                <a:solidFill>
                  <a:srgbClr val="000000"/>
                </a:solidFill>
                <a:latin typeface="Arial" charset="0"/>
              </a:rPr>
              <a:t>Hextall</a:t>
            </a:r>
            <a:r>
              <a:rPr lang="en-GB" sz="2000" u="sng" dirty="0">
                <a:solidFill>
                  <a:srgbClr val="000000"/>
                </a:solidFill>
                <a:latin typeface="Arial" charset="0"/>
              </a:rPr>
              <a:t> v Chief Constable of Leicestershire Police </a:t>
            </a:r>
            <a:r>
              <a:rPr lang="en-GB" sz="2000" dirty="0">
                <a:solidFill>
                  <a:srgbClr val="000000"/>
                </a:solidFill>
                <a:latin typeface="Arial" charset="0"/>
              </a:rPr>
              <a:t>(Leicester ET)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“a bold and ingenious attempt”….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On appeal to the EAT – 16 January 2018.</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Shared Parental Leave</a:t>
            </a:r>
          </a:p>
        </p:txBody>
      </p:sp>
    </p:spTree>
    <p:extLst>
      <p:ext uri="{BB962C8B-B14F-4D97-AF65-F5344CB8AC3E}">
        <p14:creationId xmlns:p14="http://schemas.microsoft.com/office/powerpoint/2010/main" xmlns="" val="629406052"/>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785652"/>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a:solidFill>
                  <a:srgbClr val="000000"/>
                </a:solidFill>
                <a:latin typeface="Arial" charset="0"/>
              </a:rPr>
              <a:t>Interserve FM Limited v </a:t>
            </a:r>
            <a:r>
              <a:rPr lang="en-GB" sz="2000" u="sng" dirty="0" err="1">
                <a:solidFill>
                  <a:srgbClr val="000000"/>
                </a:solidFill>
                <a:latin typeface="Arial" charset="0"/>
              </a:rPr>
              <a:t>Tuleikyte</a:t>
            </a:r>
            <a:r>
              <a:rPr lang="en-GB" sz="2000" u="sng" dirty="0">
                <a:solidFill>
                  <a:srgbClr val="000000"/>
                </a:solidFill>
                <a:latin typeface="Arial" charset="0"/>
              </a:rPr>
              <a:t> </a:t>
            </a:r>
            <a:r>
              <a:rPr lang="en-GB" sz="2000" dirty="0">
                <a:solidFill>
                  <a:srgbClr val="000000"/>
                </a:solidFill>
                <a:latin typeface="Arial" charset="0"/>
              </a:rPr>
              <a:t>UKEAT/0267/16</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Automatic issuing of P45 and “cleansing” of records</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Female employee on maternity leave</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A “somewhat difficult case</a:t>
            </a:r>
            <a:r>
              <a:rPr lang="en-GB" sz="2000" i="1" dirty="0">
                <a:solidFill>
                  <a:srgbClr val="000000"/>
                </a:solidFill>
                <a:latin typeface="Arial" charset="0"/>
              </a:rPr>
              <a:t>”</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ET failed to apply the “reason why” test</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Maternity Leave</a:t>
            </a:r>
          </a:p>
        </p:txBody>
      </p:sp>
    </p:spTree>
    <p:extLst>
      <p:ext uri="{BB962C8B-B14F-4D97-AF65-F5344CB8AC3E}">
        <p14:creationId xmlns:p14="http://schemas.microsoft.com/office/powerpoint/2010/main" xmlns="" val="639618944"/>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47787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a:solidFill>
                  <a:srgbClr val="000000"/>
                </a:solidFill>
                <a:latin typeface="Arial" charset="0"/>
              </a:rPr>
              <a:t>Asda Stores Ltd v Brierley and others</a:t>
            </a:r>
            <a:r>
              <a:rPr lang="en-GB" sz="2000" dirty="0">
                <a:solidFill>
                  <a:srgbClr val="000000"/>
                </a:solidFill>
                <a:latin typeface="Arial" charset="0"/>
              </a:rPr>
              <a:t> UKEAT/0011/17</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Was a pay comparison between supermarket retail employees with distribution depot employees successful?</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Equal pay avoidance (1)</a:t>
            </a:r>
          </a:p>
        </p:txBody>
      </p:sp>
    </p:spTree>
    <p:extLst>
      <p:ext uri="{BB962C8B-B14F-4D97-AF65-F5344CB8AC3E}">
        <p14:creationId xmlns:p14="http://schemas.microsoft.com/office/powerpoint/2010/main" xmlns="" val="4208724965"/>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347787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err="1">
                <a:solidFill>
                  <a:srgbClr val="000000"/>
                </a:solidFill>
                <a:latin typeface="Arial" charset="0"/>
              </a:rPr>
              <a:t>Farmah</a:t>
            </a:r>
            <a:r>
              <a:rPr lang="en-GB" sz="2000" u="sng" dirty="0">
                <a:solidFill>
                  <a:srgbClr val="000000"/>
                </a:solidFill>
                <a:latin typeface="Arial" charset="0"/>
              </a:rPr>
              <a:t> and others v Birmingham City Council </a:t>
            </a:r>
            <a:r>
              <a:rPr lang="en-GB" sz="2000" dirty="0">
                <a:solidFill>
                  <a:srgbClr val="000000"/>
                </a:solidFill>
                <a:latin typeface="Arial" charset="0"/>
              </a:rPr>
              <a:t>UKEAT/0286/15</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Multiple equal pay claims issued correctly?</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Asda again…..</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i="1"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74452" y="736380"/>
            <a:ext cx="4824412" cy="461665"/>
          </a:xfrm>
          <a:prstGeom prst="rect">
            <a:avLst/>
          </a:prstGeom>
          <a:noFill/>
        </p:spPr>
        <p:txBody>
          <a:bodyPr>
            <a:spAutoFit/>
          </a:bodyPr>
          <a:lstStyle/>
          <a:p>
            <a:pPr>
              <a:defRPr/>
            </a:pPr>
            <a:r>
              <a:rPr lang="en-GB" sz="2400" dirty="0">
                <a:latin typeface="+mj-lt"/>
                <a:cs typeface="Arial" charset="0"/>
              </a:rPr>
              <a:t>Equal pay avoidance (2)</a:t>
            </a:r>
          </a:p>
        </p:txBody>
      </p:sp>
    </p:spTree>
    <p:extLst>
      <p:ext uri="{BB962C8B-B14F-4D97-AF65-F5344CB8AC3E}">
        <p14:creationId xmlns:p14="http://schemas.microsoft.com/office/powerpoint/2010/main" xmlns="" val="4018239189"/>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13096" y="1425862"/>
            <a:ext cx="10789616" cy="2554545"/>
          </a:xfrm>
          <a:prstGeom prst="rect">
            <a:avLst/>
          </a:prstGeom>
          <a:noFill/>
        </p:spPr>
        <p:txBody>
          <a:bodyPr wrap="square">
            <a:spAutoFit/>
          </a:bodyPr>
          <a:lstStyle/>
          <a:p>
            <a:pPr>
              <a:lnSpc>
                <a:spcPct val="150000"/>
              </a:lnSpc>
              <a:defRPr/>
            </a:pPr>
            <a:endParaRPr lang="en-GB" sz="2000" b="1" dirty="0">
              <a:solidFill>
                <a:srgbClr val="009390"/>
              </a:solidFill>
              <a:latin typeface="+mj-lt"/>
              <a:cs typeface="Gisha" pitchFamily="34" charset="-79"/>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u="sng" dirty="0" err="1">
                <a:solidFill>
                  <a:srgbClr val="000000"/>
                </a:solidFill>
                <a:latin typeface="Arial" charset="0"/>
              </a:rPr>
              <a:t>Efobi</a:t>
            </a:r>
            <a:r>
              <a:rPr lang="en-GB" sz="2000" u="sng" dirty="0">
                <a:solidFill>
                  <a:srgbClr val="000000"/>
                </a:solidFill>
                <a:latin typeface="Arial" charset="0"/>
              </a:rPr>
              <a:t> v Royal Mail Group Limited </a:t>
            </a:r>
            <a:r>
              <a:rPr lang="en-GB" sz="2000" dirty="0">
                <a:solidFill>
                  <a:srgbClr val="000000"/>
                </a:solidFill>
                <a:latin typeface="Arial" charset="0"/>
              </a:rPr>
              <a:t>UKEAT/0203/16</a:t>
            </a: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Where does the burden of proof lie – Claimant or Respondent?</a:t>
            </a:r>
          </a:p>
          <a:p>
            <a:pPr marL="541338" algn="just">
              <a:spcBef>
                <a:spcPts val="0"/>
              </a:spcBef>
              <a:buClr>
                <a:srgbClr val="009390"/>
              </a:buCl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endParaRPr lang="en-GB" sz="2000" dirty="0">
              <a:solidFill>
                <a:srgbClr val="000000"/>
              </a:solidFill>
              <a:latin typeface="Arial" charset="0"/>
            </a:endParaRPr>
          </a:p>
          <a:p>
            <a:pPr marL="1252538" indent="-711200" algn="just">
              <a:spcBef>
                <a:spcPts val="0"/>
              </a:spcBef>
              <a:buClr>
                <a:srgbClr val="009390"/>
              </a:buClr>
              <a:buFont typeface="Wingdings 3" panose="05040102010807070707" pitchFamily="18" charset="2"/>
              <a:buChar char=""/>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pPr>
            <a:r>
              <a:rPr lang="en-GB" sz="2000" dirty="0">
                <a:solidFill>
                  <a:srgbClr val="000000"/>
                </a:solidFill>
                <a:latin typeface="Arial" charset="0"/>
              </a:rPr>
              <a:t>How to get to “first base”?</a:t>
            </a:r>
          </a:p>
          <a:p>
            <a:pPr marL="1252538" indent="-711200" algn="just">
              <a:lnSpc>
                <a:spcPct val="150000"/>
              </a:lnSpc>
              <a:spcBef>
                <a:spcPts val="0"/>
              </a:spcBef>
              <a:tabLst>
                <a:tab pos="1160463" algn="l"/>
                <a:tab pos="1252538"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 pos="9696450" algn="l"/>
              </a:tabLst>
              <a:defRPr/>
            </a:pPr>
            <a:endParaRPr lang="en-GB" sz="2000" dirty="0">
              <a:solidFill>
                <a:srgbClr val="000000"/>
              </a:solidFill>
              <a:latin typeface="Arial" charset="0"/>
            </a:endParaRPr>
          </a:p>
        </p:txBody>
      </p:sp>
      <p:sp>
        <p:nvSpPr>
          <p:cNvPr id="2" name="TextBox 1"/>
          <p:cNvSpPr txBox="1"/>
          <p:nvPr/>
        </p:nvSpPr>
        <p:spPr>
          <a:xfrm>
            <a:off x="335360" y="739601"/>
            <a:ext cx="4824412" cy="461665"/>
          </a:xfrm>
          <a:prstGeom prst="rect">
            <a:avLst/>
          </a:prstGeom>
          <a:noFill/>
        </p:spPr>
        <p:txBody>
          <a:bodyPr>
            <a:spAutoFit/>
          </a:bodyPr>
          <a:lstStyle/>
          <a:p>
            <a:pPr>
              <a:defRPr/>
            </a:pPr>
            <a:r>
              <a:rPr lang="en-GB" sz="2400" dirty="0">
                <a:latin typeface="+mj-lt"/>
                <a:cs typeface="Arial" charset="0"/>
              </a:rPr>
              <a:t>Burden of Proof</a:t>
            </a:r>
          </a:p>
        </p:txBody>
      </p:sp>
    </p:spTree>
    <p:extLst>
      <p:ext uri="{BB962C8B-B14F-4D97-AF65-F5344CB8AC3E}">
        <p14:creationId xmlns:p14="http://schemas.microsoft.com/office/powerpoint/2010/main" xmlns="" val="2313944622"/>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stretch>
            <a:fillRect/>
          </a:stretch>
        </p:blipFill>
        <p:spPr>
          <a:xfrm>
            <a:off x="-5826" y="456084"/>
            <a:ext cx="5752930" cy="1028700"/>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161434" y="5733257"/>
            <a:ext cx="839222" cy="936103"/>
          </a:xfrm>
          <a:prstGeom prst="rect">
            <a:avLst/>
          </a:prstGeom>
          <a:noFill/>
          <a:ln w="9525">
            <a:noFill/>
            <a:miter lim="800000"/>
            <a:headEnd/>
            <a:tailEnd/>
          </a:ln>
          <a:scene3d>
            <a:camera prst="orthographicFront"/>
            <a:lightRig rig="threePt" dir="t"/>
          </a:scene3d>
          <a:sp3d>
            <a:bevelB/>
          </a:sp3d>
        </p:spPr>
      </p:pic>
      <p:sp>
        <p:nvSpPr>
          <p:cNvPr id="13" name="TextBox 12"/>
          <p:cNvSpPr txBox="1"/>
          <p:nvPr/>
        </p:nvSpPr>
        <p:spPr>
          <a:xfrm>
            <a:off x="392934" y="680520"/>
            <a:ext cx="4824412" cy="460375"/>
          </a:xfrm>
          <a:prstGeom prst="rect">
            <a:avLst/>
          </a:prstGeom>
          <a:noFill/>
        </p:spPr>
        <p:txBody>
          <a:bodyPr>
            <a:spAutoFit/>
          </a:bodyPr>
          <a:lstStyle/>
          <a:p>
            <a:pPr>
              <a:defRPr/>
            </a:pPr>
            <a:r>
              <a:rPr lang="en-GB" sz="2400" dirty="0">
                <a:latin typeface="+mj-lt"/>
                <a:cs typeface="Arial" charset="0"/>
              </a:rPr>
              <a:t>Any Questions ?</a:t>
            </a: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12" descr="New about us.jpg"/>
          <p:cNvPicPr>
            <a:picLocks noChangeAspect="1"/>
          </p:cNvPicPr>
          <p:nvPr/>
        </p:nvPicPr>
        <p:blipFill rotWithShape="1">
          <a:blip r:embed="rId3" cstate="print">
            <a:extLst>
              <a:ext uri="{28A0092B-C50C-407E-A947-70E740481C1C}">
                <a14:useLocalDpi xmlns:a14="http://schemas.microsoft.com/office/drawing/2010/main" xmlns="" val="0"/>
              </a:ext>
            </a:extLst>
          </a:blip>
          <a:srcRect l="21" t="14059" r="21" b="3901"/>
          <a:stretch/>
        </p:blipFill>
        <p:spPr bwMode="auto">
          <a:xfrm>
            <a:off x="-5826" y="0"/>
            <a:ext cx="12168000" cy="684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Picture 11"/>
          <p:cNvPicPr/>
          <p:nvPr/>
        </p:nvPicPr>
        <p:blipFill>
          <a:blip r:embed="rId4" cstate="print">
            <a:clrChange>
              <a:clrFrom>
                <a:srgbClr val="F8F8F8"/>
              </a:clrFrom>
              <a:clrTo>
                <a:srgbClr val="F8F8F8">
                  <a:alpha val="0"/>
                </a:srgbClr>
              </a:clrTo>
            </a:clrChange>
            <a:extLst>
              <a:ext uri="{28A0092B-C50C-407E-A947-70E740481C1C}">
                <a14:useLocalDpi xmlns:a14="http://schemas.microsoft.com/office/drawing/2010/main" xmlns="" val="0"/>
              </a:ext>
            </a:extLst>
          </a:blip>
          <a:srcRect/>
          <a:stretch>
            <a:fillRect/>
          </a:stretch>
        </p:blipFill>
        <p:spPr bwMode="auto">
          <a:xfrm>
            <a:off x="-3686" y="1109856"/>
            <a:ext cx="6315710" cy="2103120"/>
          </a:xfrm>
          <a:prstGeom prst="rect">
            <a:avLst/>
          </a:prstGeom>
          <a:noFill/>
        </p:spPr>
      </p:pic>
      <p:pic>
        <p:nvPicPr>
          <p:cNvPr id="13" name="Picture 12"/>
          <p:cNvPicPr/>
          <p:nvPr/>
        </p:nvPicPr>
        <p:blipFill>
          <a:blip r:embed="rId5" cstate="print">
            <a:clrChange>
              <a:clrFrom>
                <a:srgbClr val="F8F8F8"/>
              </a:clrFrom>
              <a:clrTo>
                <a:srgbClr val="F8F8F8">
                  <a:alpha val="0"/>
                </a:srgbClr>
              </a:clrTo>
            </a:clrChange>
            <a:extLst>
              <a:ext uri="{28A0092B-C50C-407E-A947-70E740481C1C}">
                <a14:useLocalDpi xmlns:a14="http://schemas.microsoft.com/office/drawing/2010/main" xmlns="" val="0"/>
              </a:ext>
            </a:extLst>
          </a:blip>
          <a:srcRect/>
          <a:stretch>
            <a:fillRect/>
          </a:stretch>
        </p:blipFill>
        <p:spPr bwMode="auto">
          <a:xfrm>
            <a:off x="0" y="4581128"/>
            <a:ext cx="5029835" cy="1560830"/>
          </a:xfrm>
          <a:prstGeom prst="rect">
            <a:avLst/>
          </a:prstGeom>
          <a:noFill/>
        </p:spPr>
      </p:pic>
      <p:pic>
        <p:nvPicPr>
          <p:cNvPr id="14" name="Picture 13"/>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1006636" y="396732"/>
            <a:ext cx="865505" cy="963295"/>
          </a:xfrm>
          <a:prstGeom prst="rect">
            <a:avLst/>
          </a:prstGeom>
          <a:noFill/>
        </p:spPr>
      </p:pic>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vid Sorensen presentation IER Equality Case Law, an overvie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ER Equality Case Law, an overview" id="{034D8EC7-52DF-494D-AAA9-EA6ABBD47577}" vid="{94DB6843-C670-43A1-9842-66E48A7A3F1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5AC3EC75DFDE4499D46A4F343E603B" ma:contentTypeVersion="0" ma:contentTypeDescription="Create a new document." ma:contentTypeScope="" ma:versionID="e68441ec7c410cb0d48626a9e653282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476B4F-F9A7-49C9-B285-EFD5C235554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EF37768B-80E3-4720-B763-97FF85713B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AA1B4B9-F2C1-4804-A515-A7165E1E97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David Sorensen presentation IER Equality Case Law, an overview</Template>
  <TotalTime>0</TotalTime>
  <Words>287</Words>
  <Application>Microsoft Office PowerPoint</Application>
  <PresentationFormat>Custom</PresentationFormat>
  <Paragraphs>86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David Sorensen presentation IER Equality Case Law, an overview</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Sarah</cp:lastModifiedBy>
  <cp:revision>1</cp:revision>
  <dcterms:created xsi:type="dcterms:W3CDTF">2017-10-27T13:11:51Z</dcterms:created>
  <dcterms:modified xsi:type="dcterms:W3CDTF">2017-10-27T13:12:19Z</dcterms:modified>
</cp:coreProperties>
</file>